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A44D1-C4F3-4C0E-906A-862254876767}" v="9" dt="2021-01-21T11:29:29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BEA44D1-C4F3-4C0E-906A-862254876767}"/>
    <pc:docChg chg="modSld">
      <pc:chgData name="" userId="" providerId="" clId="Web-{6BEA44D1-C4F3-4C0E-906A-862254876767}" dt="2021-01-21T11:29:25.712" v="2" actId="20577"/>
      <pc:docMkLst>
        <pc:docMk/>
      </pc:docMkLst>
      <pc:sldChg chg="modSp">
        <pc:chgData name="" userId="" providerId="" clId="Web-{6BEA44D1-C4F3-4C0E-906A-862254876767}" dt="2021-01-21T11:28:46.993" v="0" actId="20577"/>
        <pc:sldMkLst>
          <pc:docMk/>
          <pc:sldMk cId="3696787723" sldId="256"/>
        </pc:sldMkLst>
        <pc:spChg chg="mod">
          <ac:chgData name="" userId="" providerId="" clId="Web-{6BEA44D1-C4F3-4C0E-906A-862254876767}" dt="2021-01-21T11:28:46.993" v="0" actId="20577"/>
          <ac:spMkLst>
            <pc:docMk/>
            <pc:sldMk cId="3696787723" sldId="256"/>
            <ac:spMk id="3" creationId="{B67FE938-D7ED-4FF1-9896-E54FE2E1917E}"/>
          </ac:spMkLst>
        </pc:spChg>
      </pc:sldChg>
      <pc:sldChg chg="modSp">
        <pc:chgData name="" userId="" providerId="" clId="Web-{6BEA44D1-C4F3-4C0E-906A-862254876767}" dt="2021-01-21T11:29:25.712" v="2" actId="20577"/>
        <pc:sldMkLst>
          <pc:docMk/>
          <pc:sldMk cId="2702409796" sldId="257"/>
        </pc:sldMkLst>
        <pc:spChg chg="mod">
          <ac:chgData name="" userId="" providerId="" clId="Web-{6BEA44D1-C4F3-4C0E-906A-862254876767}" dt="2021-01-21T11:29:25.712" v="2" actId="20577"/>
          <ac:spMkLst>
            <pc:docMk/>
            <pc:sldMk cId="2702409796" sldId="257"/>
            <ac:spMk id="3" creationId="{0A77A52C-BD4C-4DB4-8234-F93913BFF9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A1D7-854E-4F44-840C-86E270E1E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27939"/>
            <a:ext cx="8991600" cy="1645920"/>
          </a:xfrm>
        </p:spPr>
        <p:txBody>
          <a:bodyPr/>
          <a:lstStyle/>
          <a:p>
            <a:r>
              <a:rPr lang="de-DE" dirty="0"/>
              <a:t>Das Fach Pädagogik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7FE938-D7ED-4FF1-9896-E54FE2E19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8528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/>
          </a:p>
        </p:txBody>
      </p:sp>
      <p:pic>
        <p:nvPicPr>
          <p:cNvPr id="5" name="Grafik 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6A3A44B9-B336-46B4-B668-4E40F0EF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2"/>
          <a:stretch/>
        </p:blipFill>
        <p:spPr>
          <a:xfrm>
            <a:off x="2603500" y="285750"/>
            <a:ext cx="6985000" cy="23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948BA-4F69-4C8A-A934-7F1BDBFE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7A52C-BD4C-4DB4-8234-F93913BF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013" y="2576572"/>
            <a:ext cx="8585422" cy="37934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b="1" dirty="0"/>
              <a:t>1. Welche Inhalte thematisiert man im Fach Pädagogik?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 Inhalte der EF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Inhalte der Q1/Q2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b="1" dirty="0">
                <a:sym typeface="Wingdings" panose="05000000000000000000" pitchFamily="2" charset="2"/>
              </a:rPr>
              <a:t>2. Erfahrungen aus dem Pädagogikunterricht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was gefällt uns am Unterricht/ was muss man beachten?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wie sehen die Klausuren aus?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0240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7AD9E-9C80-428F-B5A9-7516C97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8" y="436735"/>
            <a:ext cx="4929513" cy="207797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e-DE" sz="1100" b="1" dirty="0"/>
              <a:t>1</a:t>
            </a:r>
            <a:r>
              <a:rPr lang="de-DE" sz="1800" b="1" dirty="0"/>
              <a:t>. Welche Inhalte thematisiert man im Fach Pädagogik?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800" b="1" dirty="0">
                <a:sym typeface="Wingdings" panose="05000000000000000000" pitchFamily="2" charset="2"/>
              </a:rPr>
              <a:t>Inhalte der EF</a:t>
            </a:r>
            <a:br>
              <a:rPr lang="de-DE" sz="1800" b="1" dirty="0"/>
            </a:b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4CFC-ED3C-41E3-9180-81F770E47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6" y="2858703"/>
            <a:ext cx="5222558" cy="36553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de-DE" sz="2000" b="1" u="sng" dirty="0">
                <a:solidFill>
                  <a:srgbClr val="FFFFFF"/>
                </a:solidFill>
                <a:sym typeface="Wingdings" panose="05000000000000000000" pitchFamily="2" charset="2"/>
              </a:rPr>
              <a:t>1. Halbjahr</a:t>
            </a:r>
            <a:br>
              <a:rPr lang="de-DE" sz="2000" b="1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rgbClr val="FFFFFF"/>
                </a:solidFill>
              </a:rPr>
              <a:t>Inhaltsfeld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b="1" dirty="0">
                <a:solidFill>
                  <a:srgbClr val="FFFFFF"/>
                </a:solidFill>
              </a:rPr>
              <a:t>1:</a:t>
            </a:r>
            <a:r>
              <a:rPr lang="de-DE" sz="2000" dirty="0">
                <a:solidFill>
                  <a:srgbClr val="FFFFFF"/>
                </a:solidFill>
              </a:rPr>
              <a:t> Bildungs- und Erziehungsprozesse</a:t>
            </a:r>
            <a:endParaRPr lang="de-DE" sz="2000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0"/>
            <a:endParaRPr lang="de-DE" sz="2000" dirty="0">
              <a:solidFill>
                <a:srgbClr val="FFFFFF"/>
              </a:solidFill>
            </a:endParaRPr>
          </a:p>
          <a:p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Erziehungsbedürftigkeit </a:t>
            </a:r>
          </a:p>
          <a:p>
            <a:pPr lvl="0"/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Erziehungsstile</a:t>
            </a:r>
          </a:p>
          <a:p>
            <a:pPr lvl="0"/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Erziehungsziele im historischen und kulturellen Kontext</a:t>
            </a: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6289B35-02A7-46C1-A590-28D58F7925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/>
          <a:stretch/>
        </p:blipFill>
        <p:spPr>
          <a:xfrm>
            <a:off x="5050509" y="-1"/>
            <a:ext cx="714149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F68EF-960F-41D6-B21B-7A353AA9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7" y="583474"/>
            <a:ext cx="5497502" cy="189527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e-DE" sz="1500" b="1" dirty="0"/>
              <a:t>1</a:t>
            </a:r>
            <a:r>
              <a:rPr lang="de-DE" sz="1800" b="1" dirty="0"/>
              <a:t>. Welche Inhalte thematisiert man im Fach Pädagogik?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800" b="1" dirty="0">
                <a:sym typeface="Wingdings" panose="05000000000000000000" pitchFamily="2" charset="2"/>
              </a:rPr>
              <a:t>Inhalte der EF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4895C-1C9B-459B-A02D-6A298738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7" y="2858703"/>
            <a:ext cx="5285791" cy="304254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sz="2000" b="1" u="sng" dirty="0">
                <a:solidFill>
                  <a:srgbClr val="FFFFFF"/>
                </a:solidFill>
                <a:sym typeface="Wingdings" panose="05000000000000000000" pitchFamily="2" charset="2"/>
              </a:rPr>
              <a:t>2. Halbjahr</a:t>
            </a:r>
            <a:br>
              <a:rPr lang="de-DE" sz="2000" b="1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rgbClr val="FFFFFF"/>
                </a:solidFill>
              </a:rPr>
              <a:t>Inhaltsfeld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b="1" dirty="0">
                <a:solidFill>
                  <a:srgbClr val="FFFFFF"/>
                </a:solidFill>
              </a:rPr>
              <a:t>2:</a:t>
            </a:r>
            <a:r>
              <a:rPr lang="de-DE" sz="2000" dirty="0">
                <a:solidFill>
                  <a:srgbClr val="FFFFFF"/>
                </a:solidFill>
              </a:rPr>
              <a:t> Lernen und Erziehung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Lernbedürftigkeit und Lernfähigkeit des Menschen 	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Lerntheorien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Bedeutung von Vorbildern</a:t>
            </a:r>
            <a:endParaRPr lang="de-DE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Selbststeuerung und Selbstverantwortlichkeit in Lernprozesse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FFFFFF"/>
                </a:solidFill>
              </a:rPr>
              <a:t>Inklusion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de-DE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b="1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E911F3-F49B-49C5-BE6B-6A81D56A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8" r="3" b="3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4" name="Bild 2" descr="Ähnliches Foto">
            <a:extLst>
              <a:ext uri="{FF2B5EF4-FFF2-40B4-BE49-F238E27FC236}">
                <a16:creationId xmlns:a16="http://schemas.microsoft.com/office/drawing/2014/main" id="{8AF18654-8DBF-40B7-A761-457B09152FF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3" b="3"/>
          <a:stretch/>
        </p:blipFill>
        <p:spPr bwMode="auto">
          <a:xfrm>
            <a:off x="6876939" y="3429001"/>
            <a:ext cx="531506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37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78E87E-FFA1-4086-8BC0-431AA8C0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1" y="211997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e-DE" sz="1300" b="1"/>
              <a:t>1. Welche Inhalte thematisiert man im Fach Pädagogik?</a:t>
            </a:r>
            <a:br>
              <a:rPr lang="de-DE" sz="1300" b="1"/>
            </a:br>
            <a:br>
              <a:rPr lang="de-DE" sz="1300" b="1"/>
            </a:br>
            <a:r>
              <a:rPr lang="de-DE" sz="1300" b="1">
                <a:sym typeface="Wingdings" panose="05000000000000000000" pitchFamily="2" charset="2"/>
              </a:rPr>
              <a:t>Inhalte der Q1/Q2</a:t>
            </a:r>
            <a:endParaRPr lang="de-DE" sz="13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E2D30D-66F5-41C4-A981-48C18076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37050"/>
            <a:ext cx="6072915" cy="55329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de-DE" sz="2000" b="1" dirty="0">
                <a:solidFill>
                  <a:srgbClr val="0070C0"/>
                </a:solidFill>
              </a:rPr>
              <a:t>Als GRUNDKURS und LEISTUNGSKURS wählbar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b="1" u="sng" dirty="0">
                <a:solidFill>
                  <a:srgbClr val="FFFFFF"/>
                </a:solidFill>
              </a:rPr>
              <a:t>Entwicklung, Sozialisation und Erziehung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>
                <a:solidFill>
                  <a:srgbClr val="FFFFFF"/>
                </a:solidFill>
                <a:sym typeface="Wingdings" panose="05000000000000000000" pitchFamily="2" charset="2"/>
              </a:rPr>
              <a:t>Wie entwickeln sich Kinder aus psychosexueller Sicht (Freud)/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>
                <a:solidFill>
                  <a:srgbClr val="FFFFFF"/>
                </a:solidFill>
              </a:rPr>
              <a:t>Psychosozialer Sicht (Erikson)/ kognitiver Sicht (Piaget)?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de-DE" sz="2400" i="1" dirty="0">
                <a:solidFill>
                  <a:srgbClr val="FFFFFF"/>
                </a:solidFill>
              </a:rPr>
              <a:t> </a:t>
            </a:r>
            <a:r>
              <a:rPr lang="de-DE" sz="2400" dirty="0">
                <a:solidFill>
                  <a:srgbClr val="FFFFFF"/>
                </a:solidFill>
              </a:rPr>
              <a:t>Pädagogische Prä- und Interventionsmöglichkeiten bei Gewalt auf der Grundlage unterschiedlicher Erklärungsansätze 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u="sng" dirty="0">
                <a:solidFill>
                  <a:srgbClr val="FFFFFF"/>
                </a:solidFill>
              </a:rPr>
              <a:t>Identität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>
                <a:solidFill>
                  <a:srgbClr val="FFFFFF"/>
                </a:solidFill>
                <a:sym typeface="Wingdings" panose="05000000000000000000" pitchFamily="2" charset="2"/>
              </a:rPr>
              <a:t>“Bin ich oder werde ich gemacht?“ (Mead, Krappmann)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400" dirty="0">
                <a:solidFill>
                  <a:srgbClr val="FFFFFF"/>
                </a:solidFill>
                <a:sym typeface="Wingdings" panose="05000000000000000000" pitchFamily="2" charset="2"/>
              </a:rPr>
              <a:t>Entwicklung der Identität im Jugendalter</a:t>
            </a:r>
          </a:p>
          <a:p>
            <a:pPr marL="0" indent="0">
              <a:lnSpc>
                <a:spcPct val="90000"/>
              </a:lnSpc>
              <a:buNone/>
            </a:pPr>
            <a:endParaRPr lang="de-DE" sz="11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de-DE" sz="11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drinnen, Tisch, Objekt enthält.&#10;&#10;Automatisch generierte Beschreibung">
            <a:extLst>
              <a:ext uri="{FF2B5EF4-FFF2-40B4-BE49-F238E27FC236}">
                <a16:creationId xmlns:a16="http://schemas.microsoft.com/office/drawing/2014/main" id="{6E770723-4F23-4701-A5DC-A9FB2A5E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710827"/>
            <a:ext cx="4159568" cy="31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23007F-E552-4ABF-86E5-9EFFB495B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27465"/>
          <a:stretch/>
        </p:blipFill>
        <p:spPr>
          <a:xfrm>
            <a:off x="484094" y="3300668"/>
            <a:ext cx="4350439" cy="3375100"/>
          </a:xfrm>
          <a:prstGeom prst="rect">
            <a:avLst/>
          </a:prstGeom>
        </p:spPr>
      </p:pic>
      <p:sp>
        <p:nvSpPr>
          <p:cNvPr id="52" name="Rectangle 47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5743D0-202A-4EFD-BE92-D7CE2A2F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e-DE" sz="1500" b="1"/>
              <a:t>Welche Inhalte thematisiert man im Fach Pädagogik?</a:t>
            </a:r>
            <a:br>
              <a:rPr lang="de-DE" sz="1500" b="1"/>
            </a:br>
            <a:br>
              <a:rPr lang="de-DE" sz="1500" b="1"/>
            </a:br>
            <a:r>
              <a:rPr lang="de-DE" sz="1500" b="1">
                <a:sym typeface="Wingdings" panose="05000000000000000000" pitchFamily="2" charset="2"/>
              </a:rPr>
              <a:t>Inhalte der Q1/Q2</a:t>
            </a:r>
            <a:endParaRPr lang="de-DE" sz="1500"/>
          </a:p>
        </p:txBody>
      </p:sp>
      <p:pic>
        <p:nvPicPr>
          <p:cNvPr id="4" name="Grafik 3" descr="schule">
            <a:extLst>
              <a:ext uri="{FF2B5EF4-FFF2-40B4-BE49-F238E27FC236}">
                <a16:creationId xmlns:a16="http://schemas.microsoft.com/office/drawing/2014/main" id="{76353F72-2EBD-4664-B3EE-D8F19A0E37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6" r="4" b="3077"/>
          <a:stretch/>
        </p:blipFill>
        <p:spPr bwMode="auto">
          <a:xfrm>
            <a:off x="895454" y="321733"/>
            <a:ext cx="3524152" cy="2734043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5562E-CAC4-479E-B9E4-8BB59D53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FFFFFF"/>
                </a:solidFill>
              </a:rPr>
              <a:t>Werte, Normen und Ziele in Erziehung und Bildung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Erziehung im Nationalsozialismus</a:t>
            </a:r>
            <a:endParaRPr lang="de-DE" sz="2000" dirty="0">
              <a:solidFill>
                <a:srgbClr val="FFFFFF"/>
              </a:solidFill>
            </a:endParaRPr>
          </a:p>
          <a:p>
            <a:endParaRPr lang="de-DE" sz="2000" b="1" dirty="0">
              <a:solidFill>
                <a:srgbClr val="FFFFFF"/>
              </a:solidFill>
            </a:endParaRPr>
          </a:p>
          <a:p>
            <a:r>
              <a:rPr lang="de-DE" sz="2000" b="1" dirty="0">
                <a:solidFill>
                  <a:srgbClr val="FFFFFF"/>
                </a:solidFill>
              </a:rPr>
              <a:t>Pädagogische Professionalisierung in verschiedenen Institutionen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  <a:sym typeface="Wingdings" panose="05000000000000000000" pitchFamily="2" charset="2"/>
              </a:rPr>
              <a:t>Montessori-Pädagogik</a:t>
            </a:r>
            <a:endParaRPr lang="de-D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292B8-CB99-4539-B3C5-DFA4CF4C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889"/>
            <a:ext cx="7729728" cy="1767328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2. Erfahrungen aus dem Pädagogikunterricht</a:t>
            </a:r>
            <a:br>
              <a:rPr lang="de-DE" b="1" dirty="0">
                <a:sym typeface="Wingdings" panose="05000000000000000000" pitchFamily="2" charset="2"/>
              </a:rPr>
            </a:br>
            <a:r>
              <a:rPr lang="de-DE" b="1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was gefällt uns am Unterricht/ was muss man beachten?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7718EF3-01B2-468F-A503-8B33DCDF9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00632"/>
              </p:ext>
            </p:extLst>
          </p:nvPr>
        </p:nvGraphicFramePr>
        <p:xfrm>
          <a:off x="1821115" y="2117212"/>
          <a:ext cx="8333507" cy="4291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4790">
                  <a:extLst>
                    <a:ext uri="{9D8B030D-6E8A-4147-A177-3AD203B41FA5}">
                      <a16:colId xmlns:a16="http://schemas.microsoft.com/office/drawing/2014/main" val="2364150767"/>
                    </a:ext>
                  </a:extLst>
                </a:gridCol>
                <a:gridCol w="3208717">
                  <a:extLst>
                    <a:ext uri="{9D8B030D-6E8A-4147-A177-3AD203B41FA5}">
                      <a16:colId xmlns:a16="http://schemas.microsoft.com/office/drawing/2014/main" val="3921846960"/>
                    </a:ext>
                  </a:extLst>
                </a:gridCol>
              </a:tblGrid>
              <a:tr h="395035">
                <a:tc>
                  <a:txBody>
                    <a:bodyPr/>
                    <a:lstStyle/>
                    <a:p>
                      <a:r>
                        <a:rPr lang="de-DE" dirty="0"/>
                        <a:t>Was gefällt uns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 muss man beachten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42461"/>
                  </a:ext>
                </a:extLst>
              </a:tr>
              <a:tr h="389623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Spannende Themen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Praktischer Bezug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Spannende pädagogische Diskussionen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Anwendung der Theorie möglich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Exkursionen, Tag der offenen Tür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Bezug zum eigenen Leben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Man lernt viel fürs Leben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Moderne Unterrichtsgestaltung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Abwechslungsreicher Unterricht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Expertenbesuch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Experimente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Eigenverantwortliches und kreatives Arbeiten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Erstellen von Kita-Konzepten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Viele Texte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Viele Theorien lernen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dirty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aber das ist es wert ;)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7126"/>
                  </a:ext>
                </a:extLst>
              </a:tr>
            </a:tbl>
          </a:graphicData>
        </a:graphic>
      </p:graphicFrame>
      <p:pic>
        <p:nvPicPr>
          <p:cNvPr id="7" name="Grafik 6" descr="&quot;Daumen hoch&quot;-Zeichen">
            <a:extLst>
              <a:ext uri="{FF2B5EF4-FFF2-40B4-BE49-F238E27FC236}">
                <a16:creationId xmlns:a16="http://schemas.microsoft.com/office/drawing/2014/main" id="{753A127F-1839-4661-886F-81A022E9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2530" y="2013217"/>
            <a:ext cx="555171" cy="555171"/>
          </a:xfrm>
          <a:prstGeom prst="rect">
            <a:avLst/>
          </a:prstGeom>
        </p:spPr>
      </p:pic>
      <p:pic>
        <p:nvPicPr>
          <p:cNvPr id="8" name="Grafik 7" descr="&quot;Daumen hoch&quot;-Zeichen">
            <a:extLst>
              <a:ext uri="{FF2B5EF4-FFF2-40B4-BE49-F238E27FC236}">
                <a16:creationId xmlns:a16="http://schemas.microsoft.com/office/drawing/2014/main" id="{6DE11DF1-6204-497E-9F09-0BA2D8B5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683278" y="2117212"/>
            <a:ext cx="555171" cy="5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198DA-2522-434E-AF1D-AC578572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68511"/>
            <a:ext cx="7729728" cy="1484901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2. Erfahrungen aus dem Pädagogikunterricht</a:t>
            </a:r>
            <a:br>
              <a:rPr lang="de-DE" b="1" dirty="0">
                <a:sym typeface="Wingdings" panose="05000000000000000000" pitchFamily="2" charset="2"/>
              </a:rPr>
            </a:br>
            <a:r>
              <a:rPr lang="de-DE" b="1" dirty="0">
                <a:sym typeface="Wingdings" panose="05000000000000000000" pitchFamily="2" charset="2"/>
              </a:rPr>
              <a:t>Wie sehen Klausuren aus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7DF4B-F0C3-44FE-80E5-17129C01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Klausurtexte: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Fallbeispiele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Sachtexte</a:t>
            </a:r>
          </a:p>
          <a:p>
            <a:r>
              <a:rPr lang="de-DE" u="sng" dirty="0">
                <a:sym typeface="Wingdings" panose="05000000000000000000" pitchFamily="2" charset="2"/>
              </a:rPr>
              <a:t>Aufgabenstellung: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1. aspektorientierte Wiedergabe des Klausurtextes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2. Wiedergabe und Anwendung der Theorie auf den Klausurtext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3. Stellungnahme/ Entwicklung pädagogischer Maßnahmen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112648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Breitbild</PresentationFormat>
  <Paragraphs>70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Paket</vt:lpstr>
      <vt:lpstr>Das Fach Pädagogik</vt:lpstr>
      <vt:lpstr>Gliederung</vt:lpstr>
      <vt:lpstr>1. Welche Inhalte thematisiert man im Fach Pädagogik?  Inhalte der EF </vt:lpstr>
      <vt:lpstr>1. Welche Inhalte thematisiert man im Fach Pädagogik?  Inhalte der EF</vt:lpstr>
      <vt:lpstr>1. Welche Inhalte thematisiert man im Fach Pädagogik?  Inhalte der Q1/Q2</vt:lpstr>
      <vt:lpstr>Welche Inhalte thematisiert man im Fach Pädagogik?  Inhalte der Q1/Q2</vt:lpstr>
      <vt:lpstr>2. Erfahrungen aus dem Pädagogikunterricht was gefällt uns am Unterricht/ was muss man beachten? </vt:lpstr>
      <vt:lpstr>2. Erfahrungen aus dem Pädagogikunterricht Wie sehen Klausuren aus?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Fach Pädagogik</dc:title>
  <dc:creator>Anna-Antonia Kaiser</dc:creator>
  <cp:lastModifiedBy>Anna-Antonia Kaiser</cp:lastModifiedBy>
  <cp:revision>5</cp:revision>
  <dcterms:created xsi:type="dcterms:W3CDTF">2020-01-26T16:32:27Z</dcterms:created>
  <dcterms:modified xsi:type="dcterms:W3CDTF">2021-01-21T11:29:54Z</dcterms:modified>
</cp:coreProperties>
</file>